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6"/>
  </p:notesMasterIdLst>
  <p:sldIdLst>
    <p:sldId id="256" r:id="rId2"/>
    <p:sldId id="266" r:id="rId3"/>
    <p:sldId id="271" r:id="rId4"/>
    <p:sldId id="257" r:id="rId5"/>
    <p:sldId id="258" r:id="rId6"/>
    <p:sldId id="261" r:id="rId7"/>
    <p:sldId id="259" r:id="rId8"/>
    <p:sldId id="263" r:id="rId9"/>
    <p:sldId id="264" r:id="rId10"/>
    <p:sldId id="267" r:id="rId11"/>
    <p:sldId id="268" r:id="rId12"/>
    <p:sldId id="260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7E7D3F"/>
    <a:srgbClr val="927D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037C8-DD12-4701-A2E1-18495CEC7148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2F293-31A5-41EF-9833-31DB59270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54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2F293-31A5-41EF-9833-31DB59270FC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00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E477-CA47-40BB-A39E-25C9607490F4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EE6DE54-1438-4FF5-A741-FAA254540E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29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E477-CA47-40BB-A39E-25C9607490F4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EE6DE54-1438-4FF5-A741-FAA254540E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58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E477-CA47-40BB-A39E-25C9607490F4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EE6DE54-1438-4FF5-A741-FAA254540E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4104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E477-CA47-40BB-A39E-25C9607490F4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EE6DE54-1438-4FF5-A741-FAA254540E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825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E477-CA47-40BB-A39E-25C9607490F4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EE6DE54-1438-4FF5-A741-FAA254540E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0409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E477-CA47-40BB-A39E-25C9607490F4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EE6DE54-1438-4FF5-A741-FAA254540E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388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E477-CA47-40BB-A39E-25C9607490F4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6DE54-1438-4FF5-A741-FAA254540E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283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E477-CA47-40BB-A39E-25C9607490F4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6DE54-1438-4FF5-A741-FAA254540E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517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E477-CA47-40BB-A39E-25C9607490F4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6DE54-1438-4FF5-A741-FAA254540E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001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E477-CA47-40BB-A39E-25C9607490F4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EE6DE54-1438-4FF5-A741-FAA254540E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83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E477-CA47-40BB-A39E-25C9607490F4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EE6DE54-1438-4FF5-A741-FAA254540E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555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E477-CA47-40BB-A39E-25C9607490F4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EE6DE54-1438-4FF5-A741-FAA254540E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8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E477-CA47-40BB-A39E-25C9607490F4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6DE54-1438-4FF5-A741-FAA254540E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941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E477-CA47-40BB-A39E-25C9607490F4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6DE54-1438-4FF5-A741-FAA254540E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62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E477-CA47-40BB-A39E-25C9607490F4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6DE54-1438-4FF5-A741-FAA254540E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59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E477-CA47-40BB-A39E-25C9607490F4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EE6DE54-1438-4FF5-A741-FAA254540E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50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CE477-CA47-40BB-A39E-25C9607490F4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EE6DE54-1438-4FF5-A741-FAA254540E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58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403231"/>
            <a:ext cx="8873836" cy="4149969"/>
          </a:xfrm>
        </p:spPr>
        <p:txBody>
          <a:bodyPr>
            <a:normAutofit/>
          </a:bodyPr>
          <a:lstStyle/>
          <a:p>
            <a:pPr algn="r"/>
            <a:r>
              <a:rPr lang="ru-RU" sz="3200" b="1" i="1" dirty="0" smtClean="0"/>
              <a:t>Романова </a:t>
            </a:r>
            <a:r>
              <a:rPr lang="ru-RU" sz="3200" b="1" i="1" dirty="0"/>
              <a:t>К</a:t>
            </a:r>
            <a:r>
              <a:rPr lang="ru-RU" sz="3200" b="1" i="1" dirty="0" smtClean="0"/>
              <a:t>сения Владимировна,</a:t>
            </a:r>
          </a:p>
          <a:p>
            <a:pPr algn="r"/>
            <a:r>
              <a:rPr lang="ru-RU" sz="3200" b="1" i="1" dirty="0" smtClean="0"/>
              <a:t>учитель английского языка</a:t>
            </a:r>
          </a:p>
          <a:p>
            <a:pPr algn="r"/>
            <a:r>
              <a:rPr lang="ru-RU" sz="3200" b="1" i="1" dirty="0" smtClean="0"/>
              <a:t>МБОУ СОШ № 25</a:t>
            </a:r>
          </a:p>
          <a:p>
            <a:pPr algn="r"/>
            <a:r>
              <a:rPr lang="ru-RU" sz="3200" b="1" i="1" dirty="0" smtClean="0"/>
              <a:t>Междуреченского ГО</a:t>
            </a:r>
          </a:p>
          <a:p>
            <a:pPr algn="r"/>
            <a:r>
              <a:rPr lang="ru-RU" sz="3200" b="1" i="1" dirty="0" smtClean="0"/>
              <a:t>Кемеровской области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79" y="143629"/>
            <a:ext cx="2258374" cy="1669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567353" y="135767"/>
            <a:ext cx="63304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Городской конкурс профессионального мастерства 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«Педагог года – 2017»</a:t>
            </a:r>
          </a:p>
        </p:txBody>
      </p:sp>
    </p:spTree>
    <p:extLst>
      <p:ext uri="{BB962C8B-B14F-4D97-AF65-F5344CB8AC3E}">
        <p14:creationId xmlns:p14="http://schemas.microsoft.com/office/powerpoint/2010/main" val="109921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4777" y="177421"/>
            <a:ext cx="7169624" cy="1727579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/>
              <a:t>Преимущества групповой работы на уроках английского языка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5218" y="1378424"/>
            <a:ext cx="8134065" cy="525438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слабые ученики </a:t>
            </a:r>
            <a:r>
              <a:rPr lang="ru-RU" sz="2400" dirty="0"/>
              <a:t>во время индивидуальных форм работы плохо усваивают материал, а групповая работа позволяет вовлечь их в деятельность и начать овладевать </a:t>
            </a:r>
            <a:r>
              <a:rPr lang="ru-RU" sz="2400" dirty="0" smtClean="0"/>
              <a:t>знаниями</a:t>
            </a:r>
          </a:p>
          <a:p>
            <a:r>
              <a:rPr lang="ru-RU" sz="2400" dirty="0"/>
              <a:t>ученики, которые осваивают материал на «среднем» уровне могут практиковать полученные знания на практике, получая для выполнения проблемную задачу</a:t>
            </a:r>
          </a:p>
          <a:p>
            <a:r>
              <a:rPr lang="ru-RU" sz="2400" dirty="0"/>
              <a:t>ученики, которые освоили знания во время групповой работы могут показать остальным ученикам как освоить и применить полученные </a:t>
            </a:r>
            <a:r>
              <a:rPr lang="ru-RU" sz="2400" dirty="0" smtClean="0"/>
              <a:t>знания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91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1323" y="574431"/>
            <a:ext cx="7913077" cy="533679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5400" b="1" i="1" dirty="0" smtClean="0"/>
              <a:t>Самая </a:t>
            </a:r>
            <a:r>
              <a:rPr lang="ru-RU" sz="5400" b="1" i="1" dirty="0"/>
              <a:t>главная формула успеха – </a:t>
            </a:r>
            <a:br>
              <a:rPr lang="ru-RU" sz="5400" b="1" i="1" dirty="0"/>
            </a:br>
            <a:r>
              <a:rPr lang="ru-RU" sz="5400" b="1" i="1" dirty="0" smtClean="0"/>
              <a:t>знание, </a:t>
            </a:r>
            <a:r>
              <a:rPr lang="ru-RU" sz="5400" b="1" i="1" dirty="0"/>
              <a:t>как общаться с </a:t>
            </a:r>
            <a:r>
              <a:rPr lang="ru-RU" sz="5400" b="1" i="1" dirty="0" smtClean="0"/>
              <a:t>людьми.</a:t>
            </a:r>
            <a:r>
              <a:rPr lang="ru-RU" sz="2800" b="1" i="1" dirty="0" smtClean="0"/>
              <a:t> </a:t>
            </a:r>
            <a:r>
              <a:rPr lang="ru-RU" sz="2800" b="1" i="1" dirty="0"/>
              <a:t/>
            </a:r>
            <a:br>
              <a:rPr lang="ru-RU" sz="2800" b="1" i="1" dirty="0"/>
            </a:br>
            <a:endParaRPr lang="ru-RU" sz="2800" b="1" i="1" dirty="0" smtClean="0"/>
          </a:p>
          <a:p>
            <a:pPr marL="0" indent="0" algn="r">
              <a:buNone/>
            </a:pPr>
            <a:r>
              <a:rPr lang="ru-RU" sz="4400" i="1" dirty="0" smtClean="0"/>
              <a:t>Т</a:t>
            </a:r>
            <a:r>
              <a:rPr lang="ru-RU" sz="4400" i="1" dirty="0"/>
              <a:t>. Рузвельт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64698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732" y="270639"/>
            <a:ext cx="7491030" cy="1280890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/>
              <a:t>Электронное письмо на тему «</a:t>
            </a:r>
            <a:r>
              <a:rPr lang="en-US" sz="2800" b="1" dirty="0" smtClean="0"/>
              <a:t>My day</a:t>
            </a:r>
            <a:r>
              <a:rPr lang="ru-RU" sz="2800" b="1" dirty="0" smtClean="0"/>
              <a:t>»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6295" y="1551529"/>
            <a:ext cx="7030430" cy="37776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b="1" dirty="0" smtClean="0"/>
              <a:t>Структура электронного письма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/>
          </a:p>
          <a:p>
            <a:r>
              <a:rPr lang="ru-RU" sz="2800" dirty="0" smtClean="0"/>
              <a:t>приветствие</a:t>
            </a:r>
            <a:endParaRPr lang="en-US" sz="2800" dirty="0" smtClean="0"/>
          </a:p>
          <a:p>
            <a:r>
              <a:rPr lang="ru-RU" sz="2800" dirty="0" smtClean="0"/>
              <a:t>Ссылка на предыдущий контакт</a:t>
            </a:r>
            <a:endParaRPr lang="ru-RU" sz="2800" dirty="0"/>
          </a:p>
          <a:p>
            <a:r>
              <a:rPr lang="ru-RU" sz="2800" dirty="0" smtClean="0"/>
              <a:t>Основная мысль (ответы на поставленные вопросы)</a:t>
            </a:r>
          </a:p>
          <a:p>
            <a:r>
              <a:rPr lang="ru-RU" sz="2800" dirty="0" smtClean="0"/>
              <a:t>Заключительная фраза</a:t>
            </a:r>
          </a:p>
          <a:p>
            <a:r>
              <a:rPr lang="ru-RU" sz="2800" dirty="0" smtClean="0"/>
              <a:t>подпись  </a:t>
            </a:r>
            <a:endParaRPr lang="ru-RU" sz="2800" dirty="0"/>
          </a:p>
        </p:txBody>
      </p:sp>
      <p:pic>
        <p:nvPicPr>
          <p:cNvPr id="4" name="Picture 9" descr="letter-wri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236" y="4474166"/>
            <a:ext cx="3222695" cy="213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289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854" y="1290588"/>
            <a:ext cx="8557146" cy="53635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   Hello, my dear friend,</a:t>
            </a:r>
          </a:p>
          <a:p>
            <a:pPr marL="0" indent="0">
              <a:buNone/>
            </a:pPr>
            <a:r>
              <a:rPr lang="en-US" sz="2400" dirty="0" smtClean="0"/>
              <a:t>Thank you for your e-mail. I apologize for not having an opportunity to answer you. I was busy preparing for the competition “The best teacher of the year”.</a:t>
            </a:r>
          </a:p>
          <a:p>
            <a:pPr marL="0" indent="0">
              <a:buNone/>
            </a:pPr>
            <a:r>
              <a:rPr lang="en-US" sz="2400" dirty="0" smtClean="0"/>
              <a:t>Today is really important day to me. I am going to perform before the audience. I am very nervous about it. But the jury is represented by the kind people with smiling faces. These respected people will make the right decision. </a:t>
            </a:r>
          </a:p>
          <a:p>
            <a:pPr marL="0" indent="0">
              <a:buNone/>
            </a:pPr>
            <a:r>
              <a:rPr lang="en-US" sz="2400" dirty="0" smtClean="0"/>
              <a:t>Let’s the strongest person win the competition. Success attend me. </a:t>
            </a:r>
          </a:p>
          <a:p>
            <a:pPr marL="0" indent="0">
              <a:buNone/>
            </a:pPr>
            <a:r>
              <a:rPr lang="en-US" sz="2400" dirty="0" smtClean="0"/>
              <a:t>Best regards,</a:t>
            </a:r>
          </a:p>
          <a:p>
            <a:pPr marL="0" indent="0">
              <a:buNone/>
            </a:pPr>
            <a:r>
              <a:rPr lang="en-US" sz="2400" dirty="0" smtClean="0"/>
              <a:t>Ksenia</a:t>
            </a:r>
            <a:r>
              <a:rPr lang="en-US" sz="2400" dirty="0"/>
              <a:t>.</a:t>
            </a:r>
            <a:r>
              <a:rPr lang="en-US" sz="2400" dirty="0" smtClean="0"/>
              <a:t>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59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6493" y="1277815"/>
            <a:ext cx="7877908" cy="52519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Здравствуй, мой дорогой друг!</a:t>
            </a:r>
          </a:p>
          <a:p>
            <a:pPr marL="0" indent="0">
              <a:buNone/>
            </a:pPr>
            <a:r>
              <a:rPr lang="ru-RU" sz="2400" dirty="0" smtClean="0"/>
              <a:t>Благодарю тебя за письмо. Извини, что не смогла вовремя ответить. Я была очень занята подготовкой к конкурсу «Педагог года».</a:t>
            </a:r>
          </a:p>
          <a:p>
            <a:pPr marL="0" indent="0">
              <a:buNone/>
            </a:pPr>
            <a:r>
              <a:rPr lang="ru-RU" sz="2400" dirty="0" smtClean="0"/>
              <a:t>Сегодня важный день для меня. Я буду выступать на сцене. Я очень надеюсь, что все пройдет хорошо. Однако я сильно волнуюсь. Но у членов жюри умные лица с доброй улыбкой. Эти уважаемые люди примут справедливое решение.</a:t>
            </a:r>
          </a:p>
          <a:p>
            <a:pPr marL="0" indent="0">
              <a:buNone/>
            </a:pPr>
            <a:r>
              <a:rPr lang="ru-RU" sz="2400" dirty="0" smtClean="0"/>
              <a:t>Пусть победит сильнейший. Пожелай мне успеха, дорогой друг!</a:t>
            </a:r>
          </a:p>
          <a:p>
            <a:pPr marL="0" indent="0">
              <a:buNone/>
            </a:pPr>
            <a:r>
              <a:rPr lang="ru-RU" sz="2400" dirty="0" smtClean="0"/>
              <a:t>С уважением, Ксения.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038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420637" y="247013"/>
            <a:ext cx="4073236" cy="980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5636" y="253007"/>
            <a:ext cx="3865418" cy="1950385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15637" y="253007"/>
            <a:ext cx="3865417" cy="37868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Tell me and I forget. Teach me and I remember. Involve me and I learn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r>
              <a:rPr lang="en-US" dirty="0" smtClean="0">
                <a:solidFill>
                  <a:schemeClr val="bg1"/>
                </a:solidFill>
              </a:rPr>
              <a:t> B. Franklin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Скажи мне – и я забуду. Научи меня – и я запомню. Вовлеки меня – и я выучу. Б. Франклин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26527" y="247013"/>
            <a:ext cx="4364182" cy="376739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Скажи мне – и я забуду. Покажи мне – и я запомню. Дай мне сделать – и я пойму. Конфуций 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005" y="1340900"/>
            <a:ext cx="1755868" cy="215971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986" y="2306535"/>
            <a:ext cx="3277105" cy="436947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21" y="2306535"/>
            <a:ext cx="1748871" cy="223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40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3723" y="1418492"/>
            <a:ext cx="8042031" cy="377762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000" b="1" dirty="0"/>
              <a:t>Организация  </a:t>
            </a:r>
            <a:endParaRPr lang="ru-RU" sz="4000" b="1" dirty="0" smtClean="0"/>
          </a:p>
          <a:p>
            <a:pPr marL="0" indent="0" algn="ctr">
              <a:buNone/>
            </a:pPr>
            <a:r>
              <a:rPr lang="ru-RU" sz="4000" b="1" dirty="0" smtClean="0"/>
              <a:t>групповой </a:t>
            </a:r>
            <a:r>
              <a:rPr lang="ru-RU" sz="4000" b="1" dirty="0"/>
              <a:t>работы </a:t>
            </a:r>
            <a:br>
              <a:rPr lang="ru-RU" sz="4000" b="1" dirty="0"/>
            </a:br>
            <a:r>
              <a:rPr lang="ru-RU" sz="4000" b="1" dirty="0"/>
              <a:t>как одного из видов совместной деятельности</a:t>
            </a:r>
            <a:br>
              <a:rPr lang="ru-RU" sz="4000" b="1" dirty="0"/>
            </a:br>
            <a:r>
              <a:rPr lang="ru-RU" sz="4000" b="1" dirty="0"/>
              <a:t> на уроках английского языка в 5-7 классах</a:t>
            </a:r>
            <a:endParaRPr lang="ru-RU" sz="4000" dirty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521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89185" y="1762814"/>
            <a:ext cx="8101357" cy="3582186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125" y="125291"/>
            <a:ext cx="8640417" cy="1339513"/>
          </a:xfrm>
        </p:spPr>
        <p:txBody>
          <a:bodyPr>
            <a:noAutofit/>
          </a:bodyPr>
          <a:lstStyle/>
          <a:p>
            <a:pPr algn="r"/>
            <a:r>
              <a:rPr lang="ru-RU" sz="2800" b="1" dirty="0"/>
              <a:t>Требования ФГОС  ООО к результатам деятельности </a:t>
            </a:r>
            <a:r>
              <a:rPr lang="ru-RU" sz="2800" b="1" dirty="0" smtClean="0"/>
              <a:t>учащихся </a:t>
            </a:r>
            <a:br>
              <a:rPr lang="ru-RU" sz="2800" b="1" dirty="0" smtClean="0"/>
            </a:br>
            <a:r>
              <a:rPr lang="ru-RU" sz="2800" b="1" dirty="0" smtClean="0"/>
              <a:t>(</a:t>
            </a:r>
            <a:r>
              <a:rPr lang="ru-RU" sz="2800" b="1" dirty="0"/>
              <a:t>личностные, метапредметные)</a:t>
            </a:r>
            <a:br>
              <a:rPr lang="ru-RU" sz="2800" b="1" dirty="0"/>
            </a:br>
            <a:endParaRPr lang="ru-RU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4719" y="1841972"/>
            <a:ext cx="7990290" cy="352742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2400" b="1" dirty="0" smtClean="0"/>
          </a:p>
          <a:p>
            <a:pPr marL="514350" indent="-514350">
              <a:buAutoNum type="arabicPeriod"/>
            </a:pPr>
            <a:r>
              <a:rPr lang="ru-RU" sz="2400" dirty="0"/>
              <a:t>Умение активно использовать речевые средства для решения коммуникативных и познавательных </a:t>
            </a:r>
            <a:r>
              <a:rPr lang="ru-RU" sz="2400" dirty="0" smtClean="0"/>
              <a:t>задач</a:t>
            </a:r>
            <a:endParaRPr lang="ru-RU" sz="2400" dirty="0"/>
          </a:p>
          <a:p>
            <a:pPr marL="514350" indent="-514350">
              <a:buAutoNum type="arabicPeriod"/>
            </a:pPr>
            <a:r>
              <a:rPr lang="ru-RU" sz="2400" dirty="0"/>
              <a:t>Умение организовывать сотрудничество и совместную </a:t>
            </a:r>
            <a:r>
              <a:rPr lang="ru-RU" sz="2400" dirty="0" smtClean="0"/>
              <a:t>деятельность, </a:t>
            </a:r>
            <a:r>
              <a:rPr lang="ru-RU" sz="2400" dirty="0"/>
              <a:t>для </a:t>
            </a:r>
            <a:r>
              <a:rPr lang="ru-RU" sz="2400" dirty="0" smtClean="0"/>
              <a:t>того </a:t>
            </a:r>
            <a:r>
              <a:rPr lang="ru-RU" sz="2400" dirty="0"/>
              <a:t>чтобы находить общее решение проблемы, формулировать и аргументировать свое мнение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374039" y="5345000"/>
            <a:ext cx="650450" cy="486408"/>
          </a:xfrm>
          <a:prstGeom prst="downArrow">
            <a:avLst>
              <a:gd name="adj1" fmla="val 50000"/>
              <a:gd name="adj2" fmla="val 3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489437" y="5746565"/>
            <a:ext cx="7594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Успешная социализация личности</a:t>
            </a:r>
          </a:p>
        </p:txBody>
      </p:sp>
    </p:spTree>
    <p:extLst>
      <p:ext uri="{BB962C8B-B14F-4D97-AF65-F5344CB8AC3E}">
        <p14:creationId xmlns:p14="http://schemas.microsoft.com/office/powerpoint/2010/main" val="219376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913" y="1711568"/>
            <a:ext cx="8436990" cy="844063"/>
          </a:xfrm>
        </p:spPr>
        <p:txBody>
          <a:bodyPr>
            <a:noAutofit/>
          </a:bodyPr>
          <a:lstStyle/>
          <a:p>
            <a:r>
              <a:rPr lang="ru-RU" sz="2000" b="1" u="sng" dirty="0"/>
              <a:t>Цель</a:t>
            </a:r>
            <a:r>
              <a:rPr lang="ru-RU" sz="2000" b="1" u="sng" dirty="0" smtClean="0"/>
              <a:t>:  </a:t>
            </a:r>
            <a:r>
              <a:rPr lang="ru-RU" sz="2000" dirty="0" smtClean="0"/>
              <a:t>Повышение уровня знаний по учебному предмету «Английский язык» с помощью организации совместной деятельности учащихся на уроках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913" y="2516957"/>
            <a:ext cx="8587818" cy="411951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000" b="1" u="sng" dirty="0" smtClean="0"/>
          </a:p>
          <a:p>
            <a:pPr marL="0" indent="0">
              <a:buNone/>
            </a:pPr>
            <a:r>
              <a:rPr lang="ru-RU" sz="2000" b="1" u="sng" dirty="0" smtClean="0"/>
              <a:t>Задачи</a:t>
            </a:r>
            <a:r>
              <a:rPr lang="ru-RU" sz="2000" b="1" u="sng" dirty="0"/>
              <a:t>:</a:t>
            </a:r>
          </a:p>
          <a:p>
            <a:pPr marL="514350" indent="-514350">
              <a:buAutoNum type="arabicPeriod"/>
            </a:pPr>
            <a:r>
              <a:rPr lang="ru-RU" sz="2000" dirty="0"/>
              <a:t>Реализовать на практике групповую форму организации учебной </a:t>
            </a:r>
            <a:r>
              <a:rPr lang="ru-RU" sz="2000" dirty="0" smtClean="0"/>
              <a:t>деятельности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Использовать современные образовательные технологии при формировании навыков групповой деятельности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Определить </a:t>
            </a:r>
            <a:r>
              <a:rPr lang="ru-RU" sz="2000" dirty="0"/>
              <a:t>эффективность использования формы совместной деятельности на уроках английского языка </a:t>
            </a:r>
            <a:r>
              <a:rPr lang="ru-RU" sz="2000" dirty="0" smtClean="0"/>
              <a:t>через самоанализ </a:t>
            </a:r>
            <a:r>
              <a:rPr lang="ru-RU" sz="2000" dirty="0"/>
              <a:t>и </a:t>
            </a:r>
            <a:r>
              <a:rPr lang="ru-RU" sz="2000" dirty="0" smtClean="0"/>
              <a:t>оценивание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78351" y="124530"/>
            <a:ext cx="7899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Организация  групповой работы </a:t>
            </a:r>
            <a:br>
              <a:rPr lang="ru-RU" sz="2400" b="1" dirty="0"/>
            </a:br>
            <a:r>
              <a:rPr lang="ru-RU" sz="2400" b="1" dirty="0"/>
              <a:t>как одного из видов совместной деятельности</a:t>
            </a:r>
            <a:br>
              <a:rPr lang="ru-RU" sz="2400" b="1" dirty="0"/>
            </a:br>
            <a:r>
              <a:rPr lang="ru-RU" sz="2400" b="1" dirty="0"/>
              <a:t> на уроках английского языка в </a:t>
            </a:r>
            <a:r>
              <a:rPr lang="ru-RU" sz="2400" b="1" dirty="0" smtClean="0"/>
              <a:t>5-7 </a:t>
            </a:r>
            <a:r>
              <a:rPr lang="ru-RU" sz="2400" b="1" dirty="0"/>
              <a:t>классах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2768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9498" y="508416"/>
            <a:ext cx="7638854" cy="1280890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/>
              <a:t>Современные образовательные технологии на уроках английского языка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3827" y="1789306"/>
            <a:ext cx="7610573" cy="4238920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/>
              <a:t>Технология продуктивного чтения «5</a:t>
            </a:r>
            <a:r>
              <a:rPr lang="en-US" sz="3600" dirty="0"/>
              <a:t>W</a:t>
            </a:r>
            <a:r>
              <a:rPr lang="ru-RU" sz="3600" dirty="0"/>
              <a:t>»</a:t>
            </a:r>
          </a:p>
          <a:p>
            <a:r>
              <a:rPr lang="ru-RU" sz="3600" dirty="0" smtClean="0"/>
              <a:t>«</a:t>
            </a:r>
            <a:r>
              <a:rPr lang="en-US" sz="3600" dirty="0"/>
              <a:t>M</a:t>
            </a:r>
            <a:r>
              <a:rPr lang="en-US" sz="3600" dirty="0" smtClean="0"/>
              <a:t>ind</a:t>
            </a:r>
            <a:r>
              <a:rPr lang="ru-RU" sz="3600" dirty="0"/>
              <a:t>-</a:t>
            </a:r>
            <a:r>
              <a:rPr lang="en-US" sz="3600" dirty="0"/>
              <a:t>map</a:t>
            </a:r>
            <a:r>
              <a:rPr lang="ru-RU" sz="3600" dirty="0"/>
              <a:t>»</a:t>
            </a:r>
          </a:p>
          <a:p>
            <a:r>
              <a:rPr lang="ru-RU" sz="3600" dirty="0"/>
              <a:t>«Знаем/Хотим узнать/Узнали»</a:t>
            </a:r>
          </a:p>
          <a:p>
            <a:r>
              <a:rPr lang="ru-RU" sz="3600" dirty="0"/>
              <a:t>«Групповое </a:t>
            </a:r>
            <a:r>
              <a:rPr lang="ru-RU" sz="3600" dirty="0" smtClean="0"/>
              <a:t>письмо»</a:t>
            </a:r>
            <a:endParaRPr lang="ru-RU" sz="3600" dirty="0"/>
          </a:p>
          <a:p>
            <a:r>
              <a:rPr lang="ru-RU" sz="3600" dirty="0"/>
              <a:t>«Синквейн»</a:t>
            </a:r>
          </a:p>
          <a:p>
            <a:r>
              <a:rPr lang="ru-RU" sz="3600" dirty="0"/>
              <a:t>«Кластер»</a:t>
            </a:r>
          </a:p>
        </p:txBody>
      </p:sp>
      <p:pic>
        <p:nvPicPr>
          <p:cNvPr id="4" name="Picture 2" descr="http://builduptoday.com/images/stories/personal/Samorealizatsiya/izmenit-privich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1281" y="4364610"/>
            <a:ext cx="3197071" cy="21292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8476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90854"/>
            <a:ext cx="7705725" cy="1799492"/>
          </a:xfrm>
        </p:spPr>
        <p:txBody>
          <a:bodyPr>
            <a:noAutofit/>
          </a:bodyPr>
          <a:lstStyle/>
          <a:p>
            <a:pPr algn="r"/>
            <a:r>
              <a:rPr lang="ru-RU" sz="2800" b="1" dirty="0"/>
              <a:t>Исследования американских ученых Р</a:t>
            </a:r>
            <a:r>
              <a:rPr lang="ru-RU" sz="2800" b="1" dirty="0" smtClean="0"/>
              <a:t>. </a:t>
            </a:r>
            <a:r>
              <a:rPr lang="ru-RU" sz="2800" b="1" dirty="0"/>
              <a:t>и</a:t>
            </a:r>
            <a:r>
              <a:rPr lang="ru-RU" sz="2800" b="1" dirty="0" smtClean="0"/>
              <a:t> </a:t>
            </a:r>
            <a:r>
              <a:rPr lang="ru-RU" sz="2800" b="1" dirty="0"/>
              <a:t>Д. </a:t>
            </a:r>
            <a:r>
              <a:rPr lang="ru-RU" sz="2800" b="1" smtClean="0"/>
              <a:t>Джонсон </a:t>
            </a:r>
            <a:r>
              <a:rPr lang="ru-RU" sz="2800" b="1" dirty="0"/>
              <a:t>в области развития </a:t>
            </a:r>
            <a:r>
              <a:rPr lang="ru-RU" sz="2800" b="1" dirty="0" smtClean="0"/>
              <a:t>«Технологии </a:t>
            </a:r>
            <a:r>
              <a:rPr lang="ru-RU" sz="2800" b="1" dirty="0"/>
              <a:t>обучения в сотрудничестве»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1886" y="2734324"/>
            <a:ext cx="5943599" cy="3070079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/>
              <a:t>Этапы групповой работы: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83724" y="6154615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Выноска со стрелкой вправо 6"/>
          <p:cNvSpPr/>
          <p:nvPr/>
        </p:nvSpPr>
        <p:spPr>
          <a:xfrm>
            <a:off x="241250" y="3874416"/>
            <a:ext cx="1942408" cy="1489435"/>
          </a:xfrm>
          <a:prstGeom prst="rightArrowCallout">
            <a:avLst>
              <a:gd name="adj1" fmla="val 13608"/>
              <a:gd name="adj2" fmla="val 25000"/>
              <a:gd name="adj3" fmla="val 11076"/>
              <a:gd name="adj4" fmla="val 85625"/>
            </a:avLst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22161" y="4269364"/>
            <a:ext cx="1826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/>
              <a:t>Распределение</a:t>
            </a:r>
            <a:r>
              <a:rPr lang="ru-RU" sz="1600" b="1" dirty="0"/>
              <a:t> учащихся на группы </a:t>
            </a:r>
          </a:p>
        </p:txBody>
      </p:sp>
      <p:sp>
        <p:nvSpPr>
          <p:cNvPr id="26" name="Выноска со стрелкой вправо 25"/>
          <p:cNvSpPr/>
          <p:nvPr/>
        </p:nvSpPr>
        <p:spPr>
          <a:xfrm>
            <a:off x="2185426" y="3874416"/>
            <a:ext cx="1556208" cy="1489435"/>
          </a:xfrm>
          <a:prstGeom prst="rightArrowCallout">
            <a:avLst>
              <a:gd name="adj1" fmla="val 13608"/>
              <a:gd name="adj2" fmla="val 25000"/>
              <a:gd name="adj3" fmla="val 11076"/>
              <a:gd name="adj4" fmla="val 85625"/>
            </a:avLst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996144" y="4377086"/>
            <a:ext cx="1709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Выделение лидера</a:t>
            </a:r>
          </a:p>
        </p:txBody>
      </p:sp>
      <p:sp>
        <p:nvSpPr>
          <p:cNvPr id="27" name="Выноска со стрелкой вправо 26"/>
          <p:cNvSpPr/>
          <p:nvPr/>
        </p:nvSpPr>
        <p:spPr>
          <a:xfrm>
            <a:off x="3753015" y="3842273"/>
            <a:ext cx="1840595" cy="1489435"/>
          </a:xfrm>
          <a:prstGeom prst="rightArrowCallout">
            <a:avLst>
              <a:gd name="adj1" fmla="val 13608"/>
              <a:gd name="adj2" fmla="val 25000"/>
              <a:gd name="adj3" fmla="val 11076"/>
              <a:gd name="adj4" fmla="val 85625"/>
            </a:avLst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3648174" y="4329242"/>
            <a:ext cx="17884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/>
              <a:t>Распределение</a:t>
            </a:r>
            <a:r>
              <a:rPr lang="ru-RU" sz="1600" b="1" dirty="0"/>
              <a:t> ролей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252834" y="3838410"/>
            <a:ext cx="1720145" cy="1489435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Выноска со стрелкой вправо 27"/>
          <p:cNvSpPr/>
          <p:nvPr/>
        </p:nvSpPr>
        <p:spPr>
          <a:xfrm>
            <a:off x="5614838" y="3838410"/>
            <a:ext cx="1637998" cy="1489435"/>
          </a:xfrm>
          <a:prstGeom prst="rightArrowCallout">
            <a:avLst>
              <a:gd name="adj1" fmla="val 13608"/>
              <a:gd name="adj2" fmla="val 25000"/>
              <a:gd name="adj3" fmla="val 11076"/>
              <a:gd name="adj4" fmla="val 85625"/>
            </a:avLst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499154" y="4203375"/>
            <a:ext cx="16113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Совместное выполнение задания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44866" y="4105080"/>
            <a:ext cx="17281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/>
              <a:t>Представление</a:t>
            </a:r>
            <a:r>
              <a:rPr lang="ru-RU" sz="1600" b="1" dirty="0"/>
              <a:t> работы, 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её анализ и оценивание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82124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8702" y="454428"/>
            <a:ext cx="6589199" cy="1280890"/>
          </a:xfrm>
        </p:spPr>
        <p:txBody>
          <a:bodyPr/>
          <a:lstStyle/>
          <a:p>
            <a:pPr algn="r"/>
            <a:r>
              <a:rPr lang="ru-RU" sz="2800" b="1" dirty="0" smtClean="0"/>
              <a:t>Выводы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2936" y="1640264"/>
            <a:ext cx="7638854" cy="4242678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Учатся находить путь решения проблемной ситуации (познавательные УУД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 smtClean="0"/>
              <a:t>Самостоятельно распределяют роли </a:t>
            </a:r>
            <a:r>
              <a:rPr lang="ru-RU" sz="2400" dirty="0"/>
              <a:t>(регулятивные УУД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/>
              <a:t>Учатся работать в команде и учитывать мнение </a:t>
            </a:r>
            <a:r>
              <a:rPr lang="ru-RU" sz="2400" dirty="0" smtClean="0"/>
              <a:t>остальных </a:t>
            </a:r>
            <a:r>
              <a:rPr lang="ru-RU" sz="2400" dirty="0"/>
              <a:t>участников группы (коммуникативные УУД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 smtClean="0"/>
              <a:t>Формируют собственную позицию </a:t>
            </a:r>
            <a:r>
              <a:rPr lang="ru-RU" sz="2400" dirty="0"/>
              <a:t>при оценивании результатов деятельности других участников образовательного процесса (личностные УУД)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36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050904"/>
              </p:ext>
            </p:extLst>
          </p:nvPr>
        </p:nvGraphicFramePr>
        <p:xfrm>
          <a:off x="204537" y="1416100"/>
          <a:ext cx="8732073" cy="512064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275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6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0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0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84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Личностные </a:t>
                      </a:r>
                      <a:endParaRPr lang="ru-RU" sz="14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</a:rPr>
                        <a:t>УУД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Регулятивные </a:t>
                      </a:r>
                      <a:endParaRPr lang="ru-RU" sz="14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</a:rPr>
                        <a:t>УУД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Познавательные УУД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</a:rPr>
                        <a:t>Коммуникативные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УУД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1677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600" b="0" dirty="0" smtClean="0">
                          <a:effectLst/>
                        </a:rPr>
                        <a:t>может сформулировать собственное мнение по теме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600" b="0" dirty="0" smtClean="0">
                          <a:effectLst/>
                        </a:rPr>
                        <a:t>может аргументировать свою позицию</a:t>
                      </a:r>
                      <a:endParaRPr lang="ru-RU" sz="16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 smtClean="0">
                          <a:effectLst/>
                        </a:rPr>
                        <a:t>может </a:t>
                      </a:r>
                      <a:r>
                        <a:rPr lang="ru-RU" sz="1400" dirty="0">
                          <a:effectLst/>
                        </a:rPr>
                        <a:t>сформулировать цель </a:t>
                      </a:r>
                      <a:r>
                        <a:rPr lang="ru-RU" sz="1400" dirty="0" smtClean="0">
                          <a:effectLst/>
                        </a:rPr>
                        <a:t>урока</a:t>
                      </a:r>
                      <a:endParaRPr lang="ru-RU" sz="1100" dirty="0">
                        <a:effectLst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 smtClean="0">
                          <a:effectLst/>
                        </a:rPr>
                        <a:t>может </a:t>
                      </a:r>
                      <a:r>
                        <a:rPr lang="ru-RU" sz="1400" dirty="0">
                          <a:effectLst/>
                        </a:rPr>
                        <a:t>распределить роли при групповой </a:t>
                      </a:r>
                      <a:r>
                        <a:rPr lang="ru-RU" sz="1400" dirty="0" smtClean="0">
                          <a:effectLst/>
                        </a:rPr>
                        <a:t>работе</a:t>
                      </a:r>
                      <a:endParaRPr lang="ru-RU" sz="1100" dirty="0">
                        <a:effectLst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может </a:t>
                      </a:r>
                      <a:r>
                        <a:rPr lang="ru-RU" sz="1400" dirty="0">
                          <a:effectLst/>
                        </a:rPr>
                        <a:t>объективно оценить свою деятельность </a:t>
                      </a:r>
                      <a:r>
                        <a:rPr lang="ru-RU" sz="1400" dirty="0" smtClean="0">
                          <a:effectLst/>
                        </a:rPr>
                        <a:t>и деятельность  других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b="0" dirty="0" smtClean="0">
                          <a:effectLst/>
                        </a:rPr>
                        <a:t>Знает лексику</a:t>
                      </a:r>
                      <a:r>
                        <a:rPr lang="ru-RU" sz="1400" b="0" baseline="0" dirty="0" smtClean="0">
                          <a:effectLst/>
                        </a:rPr>
                        <a:t> </a:t>
                      </a:r>
                      <a:r>
                        <a:rPr lang="ru-RU" sz="1400" b="0" dirty="0" smtClean="0">
                          <a:effectLst/>
                        </a:rPr>
                        <a:t> по теме и владеет ею</a:t>
                      </a:r>
                      <a:endParaRPr lang="ru-RU" sz="1100" b="0" dirty="0" smtClean="0">
                        <a:effectLst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b="0" dirty="0" smtClean="0">
                          <a:effectLst/>
                        </a:rPr>
                        <a:t>владеет  грамматическим материалом по теме и применяет его</a:t>
                      </a:r>
                      <a:endParaRPr lang="ru-RU" sz="1100" b="0" dirty="0" smtClean="0">
                        <a:effectLst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400" b="0" dirty="0" smtClean="0">
                          <a:effectLst/>
                        </a:rPr>
                        <a:t>может прочитать текст и озаглавить </a:t>
                      </a:r>
                      <a:r>
                        <a:rPr lang="ru-RU" sz="1400" dirty="0" smtClean="0">
                          <a:effectLst/>
                        </a:rPr>
                        <a:t>умеет дать литературный перевод текста или отрывка</a:t>
                      </a:r>
                      <a:endParaRPr lang="ru-RU" sz="1100" dirty="0" smtClean="0">
                        <a:effectLst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b="0" dirty="0" smtClean="0">
                          <a:effectLst/>
                        </a:rPr>
                        <a:t>его</a:t>
                      </a:r>
                      <a:endParaRPr lang="ru-RU" sz="11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 smtClean="0">
                          <a:effectLst/>
                        </a:rPr>
                        <a:t>может </a:t>
                      </a:r>
                      <a:r>
                        <a:rPr lang="ru-RU" sz="1400" dirty="0">
                          <a:effectLst/>
                        </a:rPr>
                        <a:t>подготовить диалог по </a:t>
                      </a:r>
                      <a:r>
                        <a:rPr lang="ru-RU" sz="1400" dirty="0" smtClean="0">
                          <a:effectLst/>
                        </a:rPr>
                        <a:t>теме</a:t>
                      </a:r>
                      <a:endParaRPr lang="ru-RU" sz="1100" dirty="0">
                        <a:effectLst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 smtClean="0">
                          <a:effectLst/>
                        </a:rPr>
                        <a:t>уметь </a:t>
                      </a:r>
                      <a:r>
                        <a:rPr lang="ru-RU" sz="1400" dirty="0">
                          <a:effectLst/>
                        </a:rPr>
                        <a:t>работать в группе, учитывая мнение других участников </a:t>
                      </a:r>
                      <a:r>
                        <a:rPr lang="ru-RU" sz="1400" dirty="0" smtClean="0">
                          <a:effectLst/>
                        </a:rPr>
                        <a:t>деятельности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45661" y="123438"/>
            <a:ext cx="769094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600" b="1" dirty="0"/>
              <a:t>Таблица </a:t>
            </a:r>
            <a:r>
              <a:rPr lang="ru-RU" sz="2600" b="1" dirty="0" smtClean="0"/>
              <a:t>планируемых результатов </a:t>
            </a:r>
          </a:p>
          <a:p>
            <a:pPr algn="r"/>
            <a:r>
              <a:rPr lang="ru-RU" sz="2600" b="1" dirty="0" smtClean="0"/>
              <a:t>сформированности УУД у учащихся </a:t>
            </a:r>
          </a:p>
          <a:p>
            <a:pPr algn="r"/>
            <a:r>
              <a:rPr lang="ru-RU" sz="2600" b="1" dirty="0" smtClean="0"/>
              <a:t>на </a:t>
            </a:r>
            <a:r>
              <a:rPr lang="ru-RU" sz="2600" b="1" dirty="0"/>
              <a:t>уроках английского языка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032" y="0"/>
            <a:ext cx="180473" cy="6858000"/>
          </a:xfrm>
          <a:prstGeom prst="rect">
            <a:avLst/>
          </a:prstGeom>
          <a:solidFill>
            <a:srgbClr val="666633"/>
          </a:solidFill>
          <a:ln>
            <a:solidFill>
              <a:srgbClr val="7E7D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ятиугольник 2"/>
          <p:cNvSpPr/>
          <p:nvPr/>
        </p:nvSpPr>
        <p:spPr>
          <a:xfrm>
            <a:off x="1" y="721895"/>
            <a:ext cx="1347536" cy="48127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81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427</TotalTime>
  <Words>700</Words>
  <Application>Microsoft Office PowerPoint</Application>
  <PresentationFormat>Экран (4:3)</PresentationFormat>
  <Paragraphs>90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Требования ФГОС  ООО к результатам деятельности учащихся  (личностные, метапредметные) </vt:lpstr>
      <vt:lpstr>Цель:  Повышение уровня знаний по учебному предмету «Английский язык» с помощью организации совместной деятельности учащихся на уроках</vt:lpstr>
      <vt:lpstr>Современные образовательные технологии на уроках английского языка</vt:lpstr>
      <vt:lpstr>Исследования американских ученых Р. и Д. Джонсон в области развития «Технологии обучения в сотрудничестве»</vt:lpstr>
      <vt:lpstr>Выводы</vt:lpstr>
      <vt:lpstr>Презентация PowerPoint</vt:lpstr>
      <vt:lpstr>Преимущества групповой работы на уроках английского языка</vt:lpstr>
      <vt:lpstr>Презентация PowerPoint</vt:lpstr>
      <vt:lpstr>Электронное письмо на тему «My day»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совместных видов деятельности на уроках английского языка с использованием современных образовательных технологий</dc:title>
  <dc:creator>каб.21</dc:creator>
  <cp:lastModifiedBy>user</cp:lastModifiedBy>
  <cp:revision>65</cp:revision>
  <dcterms:created xsi:type="dcterms:W3CDTF">2017-01-12T03:29:06Z</dcterms:created>
  <dcterms:modified xsi:type="dcterms:W3CDTF">2019-02-25T11:30:21Z</dcterms:modified>
</cp:coreProperties>
</file>